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52" r:id="rId1"/>
  </p:sldMasterIdLst>
  <p:notesMasterIdLst>
    <p:notesMasterId r:id="rId15"/>
  </p:notesMasterIdLst>
  <p:sldIdLst>
    <p:sldId id="256" r:id="rId2"/>
    <p:sldId id="258" r:id="rId3"/>
    <p:sldId id="259" r:id="rId4"/>
    <p:sldId id="260" r:id="rId5"/>
    <p:sldId id="261" r:id="rId6"/>
    <p:sldId id="262" r:id="rId7"/>
    <p:sldId id="263" r:id="rId8"/>
    <p:sldId id="265" r:id="rId9"/>
    <p:sldId id="267" r:id="rId10"/>
    <p:sldId id="266"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p:restoredTop sz="52024"/>
  </p:normalViewPr>
  <p:slideViewPr>
    <p:cSldViewPr snapToGrid="0">
      <p:cViewPr varScale="1">
        <p:scale>
          <a:sx n="80" d="100"/>
          <a:sy n="80" d="100"/>
        </p:scale>
        <p:origin x="29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196CA-78CD-D242-8755-23F4DC72C420}"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BF0A0-F1CE-F048-8FED-6049956FD75B}" type="slidenum">
              <a:rPr lang="en-US" smtClean="0"/>
              <a:t>‹#›</a:t>
            </a:fld>
            <a:endParaRPr lang="en-US"/>
          </a:p>
        </p:txBody>
      </p:sp>
    </p:spTree>
    <p:extLst>
      <p:ext uri="{BB962C8B-B14F-4D97-AF65-F5344CB8AC3E}">
        <p14:creationId xmlns:p14="http://schemas.microsoft.com/office/powerpoint/2010/main" val="2709749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Good afternoon.  My name is Dylan Bourque and I work at CrowdStrike.</a:t>
            </a:r>
          </a:p>
          <a:p>
            <a:endParaRPr lang="en-US" sz="1600" dirty="0"/>
          </a:p>
          <a:p>
            <a:r>
              <a:rPr lang="en-US" sz="1600" dirty="0"/>
              <a:t>I’m @</a:t>
            </a:r>
            <a:r>
              <a:rPr lang="en-US" sz="1600" dirty="0" err="1"/>
              <a:t>dylanb</a:t>
            </a:r>
            <a:r>
              <a:rPr lang="en-US" sz="1600" dirty="0"/>
              <a:t> on Gophers Slack and that’s me, not Princess Leia.</a:t>
            </a:r>
          </a:p>
          <a:p>
            <a:endParaRPr lang="en-US" sz="1600" dirty="0"/>
          </a:p>
          <a:p>
            <a:r>
              <a:rPr lang="en-US" sz="1600" dirty="0"/>
              <a:t>I’m here today to talk about mocking</a:t>
            </a:r>
          </a:p>
        </p:txBody>
      </p:sp>
      <p:sp>
        <p:nvSpPr>
          <p:cNvPr id="4" name="Slide Number Placeholder 3"/>
          <p:cNvSpPr>
            <a:spLocks noGrp="1"/>
          </p:cNvSpPr>
          <p:nvPr>
            <p:ph type="sldNum" sz="quarter" idx="5"/>
          </p:nvPr>
        </p:nvSpPr>
        <p:spPr/>
        <p:txBody>
          <a:bodyPr/>
          <a:lstStyle/>
          <a:p>
            <a:fld id="{B15BF0A0-F1CE-F048-8FED-6049956FD75B}" type="slidenum">
              <a:rPr lang="en-US" smtClean="0"/>
              <a:t>2</a:t>
            </a:fld>
            <a:endParaRPr lang="en-US"/>
          </a:p>
        </p:txBody>
      </p:sp>
    </p:spTree>
    <p:extLst>
      <p:ext uri="{BB962C8B-B14F-4D97-AF65-F5344CB8AC3E}">
        <p14:creationId xmlns:p14="http://schemas.microsoft.com/office/powerpoint/2010/main" val="4151025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can we do better, you 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don’t export mocks.  Ever!  It’s been my experience that it creates as many problems as it solves.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within a single repo, limit the scope of your mocks.  A mock implementation that’s only needed in one package should be in a file called ”[thing]_</a:t>
            </a:r>
            <a:r>
              <a:rPr lang="en-US" dirty="0" err="1"/>
              <a:t>mock_test.go</a:t>
            </a:r>
            <a:r>
              <a:rPr lang="en-US" dirty="0"/>
              <a:t>” in that package.  This guarantees the code only accessible to tests within the package and the _mock part gives an extra visual clue of what’s in the file.  For trivial, hand-written mocks that are only used by one set of tests, put them in the same _</a:t>
            </a:r>
            <a:r>
              <a:rPr lang="en-US" dirty="0" err="1"/>
              <a:t>test.go</a:t>
            </a:r>
            <a:r>
              <a:rPr lang="en-US" dirty="0"/>
              <a:t>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it’s wasteful to create the same mocks over and over in every package in your repo.  For that case, create an internal/mocks package and put all of your shared mocks there.  Using internal/ limits the visibility to only the single repo and mocks/ preserves that visual indicator.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your tests, all references to the mocks package should point to this internal package so that there’s no confusion about _which_ mocks are being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15BF0A0-F1CE-F048-8FED-6049956FD75B}" type="slidenum">
              <a:rPr lang="en-US" smtClean="0"/>
              <a:t>11</a:t>
            </a:fld>
            <a:endParaRPr lang="en-US"/>
          </a:p>
        </p:txBody>
      </p:sp>
    </p:spTree>
    <p:extLst>
      <p:ext uri="{BB962C8B-B14F-4D97-AF65-F5344CB8AC3E}">
        <p14:creationId xmlns:p14="http://schemas.microsoft.com/office/powerpoint/2010/main" val="393317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that, like me, prefer to generate mocks, make sure to install your code generators into a non-global folder.  Both $GOPATH and $GOBIN are typically machine-level settings and the whole point of this rant is to convince everyone to keep things localized.</a:t>
            </a:r>
          </a:p>
          <a:p>
            <a:endParaRPr lang="en-US" dirty="0"/>
          </a:p>
          <a:p>
            <a:r>
              <a:rPr lang="en-US" dirty="0"/>
              <a:t>[click]</a:t>
            </a:r>
          </a:p>
          <a:p>
            <a:endParaRPr lang="en-US" dirty="0"/>
          </a:p>
          <a:p>
            <a:r>
              <a:rPr lang="en-US" dirty="0"/>
              <a:t>Secondly, be explicit.  No one wants to walk into a project and have to start hunting down past contributors to figure out what commands were used to create some mock that hasn’t changed in source control since 2018.</a:t>
            </a:r>
          </a:p>
          <a:p>
            <a:endParaRPr lang="en-US" dirty="0"/>
          </a:p>
          <a:p>
            <a:r>
              <a:rPr lang="en-US" dirty="0"/>
              <a:t>[click]</a:t>
            </a:r>
          </a:p>
          <a:p>
            <a:endParaRPr lang="en-US" dirty="0"/>
          </a:p>
          <a:p>
            <a:r>
              <a:rPr lang="en-US" dirty="0" err="1"/>
              <a:t>go:generate</a:t>
            </a:r>
            <a:r>
              <a:rPr lang="en-US" dirty="0"/>
              <a:t> directives are simple and available out of the box for things that are a single, self-contained command</a:t>
            </a:r>
          </a:p>
          <a:p>
            <a:endParaRPr lang="en-US" dirty="0"/>
          </a:p>
          <a:p>
            <a:r>
              <a:rPr lang="en-US" dirty="0"/>
              <a:t>[click]</a:t>
            </a:r>
          </a:p>
          <a:p>
            <a:endParaRPr lang="en-US" dirty="0"/>
          </a:p>
          <a:p>
            <a:r>
              <a:rPr lang="en-US" dirty="0"/>
              <a:t>For more complex things, use whichever build system you like (or your team has settled on) and define a “generate” target.</a:t>
            </a:r>
          </a:p>
          <a:p>
            <a:endParaRPr lang="en-US" dirty="0"/>
          </a:p>
          <a:p>
            <a:r>
              <a:rPr lang="en-US" dirty="0"/>
              <a:t>[click]</a:t>
            </a:r>
          </a:p>
          <a:p>
            <a:endParaRPr lang="en-US" dirty="0"/>
          </a:p>
          <a:p>
            <a:r>
              <a:rPr lang="en-US" dirty="0"/>
              <a:t>Whatever you do, make sure that it’s easy for all engineers to find and use</a:t>
            </a:r>
          </a:p>
        </p:txBody>
      </p:sp>
      <p:sp>
        <p:nvSpPr>
          <p:cNvPr id="4" name="Slide Number Placeholder 3"/>
          <p:cNvSpPr>
            <a:spLocks noGrp="1"/>
          </p:cNvSpPr>
          <p:nvPr>
            <p:ph type="sldNum" sz="quarter" idx="5"/>
          </p:nvPr>
        </p:nvSpPr>
        <p:spPr/>
        <p:txBody>
          <a:bodyPr/>
          <a:lstStyle/>
          <a:p>
            <a:fld id="{B15BF0A0-F1CE-F048-8FED-6049956FD75B}" type="slidenum">
              <a:rPr lang="en-US" smtClean="0"/>
              <a:t>12</a:t>
            </a:fld>
            <a:endParaRPr lang="en-US"/>
          </a:p>
        </p:txBody>
      </p:sp>
    </p:spTree>
    <p:extLst>
      <p:ext uri="{BB962C8B-B14F-4D97-AF65-F5344CB8AC3E}">
        <p14:creationId xmlns:p14="http://schemas.microsoft.com/office/powerpoint/2010/main" val="194849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p>
          <a:p>
            <a:pPr marL="171450" indent="-171450">
              <a:buFontTx/>
              <a:buChar char="-"/>
            </a:pPr>
            <a:r>
              <a:rPr lang="en-US" dirty="0"/>
              <a:t>Mocks can be quite useful in tests whether you generate them or write them by hand.</a:t>
            </a:r>
          </a:p>
          <a:p>
            <a:pPr marL="171450" indent="-171450">
              <a:buFontTx/>
              <a:buChar char="-"/>
            </a:pPr>
            <a:r>
              <a:rPr lang="en-US" dirty="0"/>
              <a:t>Things change over time and not everyone will agree with you on how, or even whether, to mock.  Don’t force your choices on all of your consumers.</a:t>
            </a:r>
          </a:p>
          <a:p>
            <a:pPr marL="171450" indent="-171450">
              <a:buFontTx/>
              <a:buChar char="-"/>
            </a:pPr>
            <a:r>
              <a:rPr lang="en-US" dirty="0"/>
              <a:t>To that end, use the features of Go to make sure that your testing/mocks choices only affect your project</a:t>
            </a:r>
          </a:p>
          <a:p>
            <a:pPr marL="171450" indent="-171450">
              <a:buFontTx/>
              <a:buChar char="-"/>
            </a:pPr>
            <a:r>
              <a:rPr lang="en-US" dirty="0"/>
              <a:t>If you use code generation, do it in a way that doesn’t affect any “global” state and make sure it’s easy for everyone to do</a:t>
            </a:r>
          </a:p>
          <a:p>
            <a:pPr marL="171450" indent="-171450">
              <a:buFontTx/>
              <a:buChar char="-"/>
            </a:pPr>
            <a:endParaRPr lang="en-US" dirty="0"/>
          </a:p>
          <a:p>
            <a:pPr marL="0" indent="0">
              <a:buFontTx/>
              <a:buNone/>
            </a:pPr>
            <a:r>
              <a:rPr lang="en-US" dirty="0"/>
              <a:t>[click]</a:t>
            </a:r>
          </a:p>
          <a:p>
            <a:pPr marL="0" indent="0">
              <a:buFontTx/>
              <a:buNone/>
            </a:pPr>
            <a:endParaRPr lang="en-US" dirty="0"/>
          </a:p>
          <a:p>
            <a:pPr marL="0" indent="0">
              <a:buFontTx/>
              <a:buNone/>
            </a:pPr>
            <a:r>
              <a:rPr lang="en-US" dirty="0"/>
              <a:t>And lastly, don’t actually point and laugh at other Gophers.  That’s not very nice and probably will land you in an uncomfortable meeting with your manager and someone from HR.</a:t>
            </a:r>
          </a:p>
        </p:txBody>
      </p:sp>
      <p:sp>
        <p:nvSpPr>
          <p:cNvPr id="4" name="Slide Number Placeholder 3"/>
          <p:cNvSpPr>
            <a:spLocks noGrp="1"/>
          </p:cNvSpPr>
          <p:nvPr>
            <p:ph type="sldNum" sz="quarter" idx="5"/>
          </p:nvPr>
        </p:nvSpPr>
        <p:spPr/>
        <p:txBody>
          <a:bodyPr/>
          <a:lstStyle/>
          <a:p>
            <a:fld id="{B15BF0A0-F1CE-F048-8FED-6049956FD75B}" type="slidenum">
              <a:rPr lang="en-US" smtClean="0"/>
              <a:t>13</a:t>
            </a:fld>
            <a:endParaRPr lang="en-US"/>
          </a:p>
        </p:txBody>
      </p:sp>
    </p:spTree>
    <p:extLst>
      <p:ext uri="{BB962C8B-B14F-4D97-AF65-F5344CB8AC3E}">
        <p14:creationId xmlns:p14="http://schemas.microsoft.com/office/powerpoint/2010/main" val="248941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like that!</a:t>
            </a:r>
          </a:p>
          <a:p>
            <a:endParaRPr lang="en-US" dirty="0"/>
          </a:p>
          <a:p>
            <a:r>
              <a:rPr lang="en-US" dirty="0"/>
              <a:t>This poor Gopher hasn’t done anything to deserve being heckled.  So what are we talking about?</a:t>
            </a:r>
          </a:p>
        </p:txBody>
      </p:sp>
      <p:sp>
        <p:nvSpPr>
          <p:cNvPr id="4" name="Slide Number Placeholder 3"/>
          <p:cNvSpPr>
            <a:spLocks noGrp="1"/>
          </p:cNvSpPr>
          <p:nvPr>
            <p:ph type="sldNum" sz="quarter" idx="5"/>
          </p:nvPr>
        </p:nvSpPr>
        <p:spPr/>
        <p:txBody>
          <a:bodyPr/>
          <a:lstStyle/>
          <a:p>
            <a:fld id="{B15BF0A0-F1CE-F048-8FED-6049956FD75B}" type="slidenum">
              <a:rPr lang="en-US" smtClean="0"/>
              <a:t>3</a:t>
            </a:fld>
            <a:endParaRPr lang="en-US"/>
          </a:p>
        </p:txBody>
      </p:sp>
    </p:spTree>
    <p:extLst>
      <p:ext uri="{BB962C8B-B14F-4D97-AF65-F5344CB8AC3E}">
        <p14:creationId xmlns:p14="http://schemas.microsoft.com/office/powerpoint/2010/main" val="1380173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Mocking in software engineering refers to the general practice of creating (or generating) an implementation of some behavior that imitates the real one in limited ways.</a:t>
            </a:r>
          </a:p>
          <a:p>
            <a:endParaRPr lang="en-US" dirty="0"/>
          </a:p>
          <a:p>
            <a:r>
              <a:rPr lang="en-US" dirty="0"/>
              <a:t>We, as programmers, can use mocks as test doubles in our unit tests.  By design, mocks satisfy the same interfaces as the real thing they mimic so our code doesn’t know, or care, that it’s using a mock.</a:t>
            </a:r>
          </a:p>
        </p:txBody>
      </p:sp>
      <p:sp>
        <p:nvSpPr>
          <p:cNvPr id="4" name="Slide Number Placeholder 3"/>
          <p:cNvSpPr>
            <a:spLocks noGrp="1"/>
          </p:cNvSpPr>
          <p:nvPr>
            <p:ph type="sldNum" sz="quarter" idx="5"/>
          </p:nvPr>
        </p:nvSpPr>
        <p:spPr/>
        <p:txBody>
          <a:bodyPr/>
          <a:lstStyle/>
          <a:p>
            <a:fld id="{B15BF0A0-F1CE-F048-8FED-6049956FD75B}" type="slidenum">
              <a:rPr lang="en-US" smtClean="0"/>
              <a:t>4</a:t>
            </a:fld>
            <a:endParaRPr lang="en-US"/>
          </a:p>
        </p:txBody>
      </p:sp>
    </p:spTree>
    <p:extLst>
      <p:ext uri="{BB962C8B-B14F-4D97-AF65-F5344CB8AC3E}">
        <p14:creationId xmlns:p14="http://schemas.microsoft.com/office/powerpoint/2010/main" val="557669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mocks can significantly shorten the feedback loop for testing, which is a huge boost to development velocity.</a:t>
            </a:r>
          </a:p>
          <a:p>
            <a:endParaRPr lang="en-US" dirty="0"/>
          </a:p>
          <a:p>
            <a:r>
              <a:rPr lang="en-US" dirty="0"/>
              <a:t>In many cases, mocks can be created and configured local to a test to emulate any scenario.  No need to have a DBMS or three up and running at all times.  Don’t have to create and manage pre- and post-test scripts to stuff and remove example data (or manage those scripts over time as your schema evolves).  Wins all around!</a:t>
            </a:r>
          </a:p>
          <a:p>
            <a:endParaRPr lang="en-US" dirty="0"/>
          </a:p>
        </p:txBody>
      </p:sp>
      <p:sp>
        <p:nvSpPr>
          <p:cNvPr id="4" name="Slide Number Placeholder 3"/>
          <p:cNvSpPr>
            <a:spLocks noGrp="1"/>
          </p:cNvSpPr>
          <p:nvPr>
            <p:ph type="sldNum" sz="quarter" idx="5"/>
          </p:nvPr>
        </p:nvSpPr>
        <p:spPr/>
        <p:txBody>
          <a:bodyPr/>
          <a:lstStyle/>
          <a:p>
            <a:fld id="{B15BF0A0-F1CE-F048-8FED-6049956FD75B}" type="slidenum">
              <a:rPr lang="en-US" smtClean="0"/>
              <a:t>5</a:t>
            </a:fld>
            <a:endParaRPr lang="en-US"/>
          </a:p>
        </p:txBody>
      </p:sp>
    </p:spTree>
    <p:extLst>
      <p:ext uri="{BB962C8B-B14F-4D97-AF65-F5344CB8AC3E}">
        <p14:creationId xmlns:p14="http://schemas.microsoft.com/office/powerpoint/2010/main" val="2091571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all probably already know all of that, though.  So … where are we going with this?</a:t>
            </a:r>
          </a:p>
        </p:txBody>
      </p:sp>
      <p:sp>
        <p:nvSpPr>
          <p:cNvPr id="4" name="Slide Number Placeholder 3"/>
          <p:cNvSpPr>
            <a:spLocks noGrp="1"/>
          </p:cNvSpPr>
          <p:nvPr>
            <p:ph type="sldNum" sz="quarter" idx="5"/>
          </p:nvPr>
        </p:nvSpPr>
        <p:spPr/>
        <p:txBody>
          <a:bodyPr/>
          <a:lstStyle/>
          <a:p>
            <a:fld id="{B15BF0A0-F1CE-F048-8FED-6049956FD75B}" type="slidenum">
              <a:rPr lang="en-US" smtClean="0"/>
              <a:t>6</a:t>
            </a:fld>
            <a:endParaRPr lang="en-US"/>
          </a:p>
        </p:txBody>
      </p:sp>
    </p:spTree>
    <p:extLst>
      <p:ext uri="{BB962C8B-B14F-4D97-AF65-F5344CB8AC3E}">
        <p14:creationId xmlns:p14="http://schemas.microsoft.com/office/powerpoint/2010/main" val="213845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obviously, is to pick a mocking framework and set about making sure everyone uses it, right?</a:t>
            </a:r>
          </a:p>
          <a:p>
            <a:endParaRPr lang="en-US" dirty="0"/>
          </a:p>
          <a:p>
            <a:r>
              <a:rPr lang="en-US" dirty="0"/>
              <a:t>[click]</a:t>
            </a:r>
          </a:p>
          <a:p>
            <a:endParaRPr lang="en-US" dirty="0"/>
          </a:p>
          <a:p>
            <a:r>
              <a:rPr lang="en-US" dirty="0"/>
              <a:t>Of course not.  There isn’t just one way to mock.  Some teams will use one of the mocking frameworks that are out there.  Mat </a:t>
            </a:r>
            <a:r>
              <a:rPr lang="en-US" dirty="0" err="1"/>
              <a:t>Ryer</a:t>
            </a:r>
            <a:r>
              <a:rPr lang="en-US" dirty="0"/>
              <a:t> created one.  Testify has one. Google has one that Uber forked.</a:t>
            </a:r>
          </a:p>
          <a:p>
            <a:endParaRPr lang="en-US" dirty="0"/>
          </a:p>
          <a:p>
            <a:r>
              <a:rPr lang="en-US" dirty="0"/>
              <a:t>[click]</a:t>
            </a:r>
          </a:p>
          <a:p>
            <a:endParaRPr lang="en-US" dirty="0"/>
          </a:p>
          <a:p>
            <a:r>
              <a:rPr lang="en-US" dirty="0"/>
              <a:t>Others will prefer to write their mocks by hand to avoid any external dependencies</a:t>
            </a:r>
          </a:p>
          <a:p>
            <a:endParaRPr lang="en-US" dirty="0"/>
          </a:p>
          <a:p>
            <a:r>
              <a:rPr lang="en-US" dirty="0"/>
              <a:t>[click]</a:t>
            </a:r>
          </a:p>
          <a:p>
            <a:endParaRPr lang="en-US" dirty="0"/>
          </a:p>
          <a:p>
            <a:r>
              <a:rPr lang="en-US" dirty="0"/>
              <a:t>Some will even actively choose to NOT mock, but we’ll just leave them to it.</a:t>
            </a:r>
          </a:p>
        </p:txBody>
      </p:sp>
      <p:sp>
        <p:nvSpPr>
          <p:cNvPr id="4" name="Slide Number Placeholder 3"/>
          <p:cNvSpPr>
            <a:spLocks noGrp="1"/>
          </p:cNvSpPr>
          <p:nvPr>
            <p:ph type="sldNum" sz="quarter" idx="5"/>
          </p:nvPr>
        </p:nvSpPr>
        <p:spPr/>
        <p:txBody>
          <a:bodyPr/>
          <a:lstStyle/>
          <a:p>
            <a:fld id="{B15BF0A0-F1CE-F048-8FED-6049956FD75B}" type="slidenum">
              <a:rPr lang="en-US" smtClean="0"/>
              <a:t>7</a:t>
            </a:fld>
            <a:endParaRPr lang="en-US"/>
          </a:p>
        </p:txBody>
      </p:sp>
    </p:spTree>
    <p:extLst>
      <p:ext uri="{BB962C8B-B14F-4D97-AF65-F5344CB8AC3E}">
        <p14:creationId xmlns:p14="http://schemas.microsoft.com/office/powerpoint/2010/main" val="4045415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reality is that any of these options can be the “right” approach for your project, but none of them are The One True Way for **every** project.</a:t>
            </a:r>
          </a:p>
          <a:p>
            <a:endParaRPr lang="en-US" dirty="0"/>
          </a:p>
          <a:p>
            <a:r>
              <a:rPr lang="en-US" dirty="0"/>
              <a:t>[click]</a:t>
            </a:r>
          </a:p>
          <a:p>
            <a:endParaRPr lang="en-US" dirty="0"/>
          </a:p>
          <a:p>
            <a:r>
              <a:rPr lang="en-US" dirty="0"/>
              <a:t>Other teams will make their own choices, which brings us to the real nugget I’m here to share.</a:t>
            </a:r>
          </a:p>
          <a:p>
            <a:endParaRPr lang="en-US" dirty="0"/>
          </a:p>
          <a:p>
            <a:r>
              <a:rPr lang="en-US" dirty="0"/>
              <a:t>[click]</a:t>
            </a:r>
          </a:p>
          <a:p>
            <a:endParaRPr lang="en-US" dirty="0"/>
          </a:p>
          <a:p>
            <a:r>
              <a:rPr lang="en-US" dirty="0"/>
              <a:t>Over the next couple of slides we’ll talk about how exporting test mocks can actually **CREATE** problems and what you can do about it.</a:t>
            </a:r>
          </a:p>
        </p:txBody>
      </p:sp>
      <p:sp>
        <p:nvSpPr>
          <p:cNvPr id="4" name="Slide Number Placeholder 3"/>
          <p:cNvSpPr>
            <a:spLocks noGrp="1"/>
          </p:cNvSpPr>
          <p:nvPr>
            <p:ph type="sldNum" sz="quarter" idx="5"/>
          </p:nvPr>
        </p:nvSpPr>
        <p:spPr/>
        <p:txBody>
          <a:bodyPr/>
          <a:lstStyle/>
          <a:p>
            <a:fld id="{B15BF0A0-F1CE-F048-8FED-6049956FD75B}" type="slidenum">
              <a:rPr lang="en-US" smtClean="0"/>
              <a:t>8</a:t>
            </a:fld>
            <a:endParaRPr lang="en-US"/>
          </a:p>
        </p:txBody>
      </p:sp>
    </p:spTree>
    <p:extLst>
      <p:ext uri="{BB962C8B-B14F-4D97-AF65-F5344CB8AC3E}">
        <p14:creationId xmlns:p14="http://schemas.microsoft.com/office/powerpoint/2010/main" val="1792179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export and share your mocks, you have to first define an interface.  There has to be something to mock, right?</a:t>
            </a:r>
          </a:p>
          <a:p>
            <a:endParaRPr lang="en-US" dirty="0"/>
          </a:p>
          <a:p>
            <a:r>
              <a:rPr lang="en-US" dirty="0"/>
              <a:t>[click]</a:t>
            </a:r>
          </a:p>
          <a:p>
            <a:endParaRPr lang="en-US" dirty="0"/>
          </a:p>
          <a:p>
            <a:r>
              <a:rPr lang="en-US" dirty="0"/>
              <a:t>The gotcha is that Go interfaces are really meant to be defined where behavior is consumed, not by the services providing those behaviors.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Those of you who were here last year, or saw the recording of my talk on YT, know how I feel about exporting interfaces as “abstractions” for your services …</a:t>
            </a:r>
          </a:p>
        </p:txBody>
      </p:sp>
      <p:sp>
        <p:nvSpPr>
          <p:cNvPr id="4" name="Slide Number Placeholder 3"/>
          <p:cNvSpPr>
            <a:spLocks noGrp="1"/>
          </p:cNvSpPr>
          <p:nvPr>
            <p:ph type="sldNum" sz="quarter" idx="5"/>
          </p:nvPr>
        </p:nvSpPr>
        <p:spPr/>
        <p:txBody>
          <a:bodyPr/>
          <a:lstStyle/>
          <a:p>
            <a:fld id="{B15BF0A0-F1CE-F048-8FED-6049956FD75B}" type="slidenum">
              <a:rPr lang="en-US" smtClean="0"/>
              <a:t>9</a:t>
            </a:fld>
            <a:endParaRPr lang="en-US"/>
          </a:p>
        </p:txBody>
      </p:sp>
    </p:spTree>
    <p:extLst>
      <p:ext uri="{BB962C8B-B14F-4D97-AF65-F5344CB8AC3E}">
        <p14:creationId xmlns:p14="http://schemas.microsoft.com/office/powerpoint/2010/main" val="143031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Exported mocks can lead to issues even when you’re being careful.  Lets take a ride.</a:t>
            </a:r>
          </a:p>
          <a:p>
            <a:endParaRPr lang="en-US" dirty="0"/>
          </a:p>
          <a:p>
            <a:r>
              <a:rPr lang="en-US" dirty="0"/>
              <a:t>Say, for example, your company picked </a:t>
            </a:r>
            <a:r>
              <a:rPr lang="en-US" dirty="0" err="1"/>
              <a:t>golang</a:t>
            </a:r>
            <a:r>
              <a:rPr lang="en-US" dirty="0"/>
              <a:t>/mock, justifying it based on the fact that it came from Google.  In the years since, you have built 1000s of tests around its generated mocks.  Then, almost exactly a year ago, </a:t>
            </a:r>
            <a:r>
              <a:rPr lang="en-US" dirty="0" err="1"/>
              <a:t>golang</a:t>
            </a:r>
            <a:r>
              <a:rPr lang="en-US" dirty="0"/>
              <a:t>/mock gets archived with a note that everyone should use Uber’s fork instead.</a:t>
            </a:r>
          </a:p>
          <a:p>
            <a:endParaRPr lang="en-US" dirty="0"/>
          </a:p>
          <a:p>
            <a:r>
              <a:rPr lang="en-US" dirty="0"/>
              <a:t>Team X promptly switches over.  The next day, team Y sees a bunch of their tests start failing in CI because </a:t>
            </a:r>
            <a:r>
              <a:rPr lang="en-US" dirty="0" err="1"/>
              <a:t>github.com</a:t>
            </a:r>
            <a:r>
              <a:rPr lang="en-US" dirty="0"/>
              <a:t>/</a:t>
            </a:r>
            <a:r>
              <a:rPr lang="en-US" dirty="0" err="1"/>
              <a:t>golang</a:t>
            </a:r>
            <a:r>
              <a:rPr lang="en-US" dirty="0"/>
              <a:t>/</a:t>
            </a:r>
            <a:r>
              <a:rPr lang="en-US" dirty="0" err="1"/>
              <a:t>mock.MockController</a:t>
            </a:r>
            <a:r>
              <a:rPr lang="en-US" dirty="0"/>
              <a:t> and </a:t>
            </a:r>
            <a:r>
              <a:rPr lang="en-US" dirty="0" err="1"/>
              <a:t>go.uber.org</a:t>
            </a:r>
            <a:r>
              <a:rPr lang="en-US" dirty="0"/>
              <a:t>/</a:t>
            </a:r>
            <a:r>
              <a:rPr lang="en-US" dirty="0" err="1"/>
              <a:t>mock.MockController</a:t>
            </a:r>
            <a:r>
              <a:rPr lang="en-US" dirty="0"/>
              <a:t> are different types and can’t be used interchangeably.</a:t>
            </a:r>
          </a:p>
          <a:p>
            <a:endParaRPr lang="en-US" dirty="0"/>
          </a:p>
          <a:p>
            <a:r>
              <a:rPr lang="en-US" dirty="0"/>
              <a:t>[click]</a:t>
            </a:r>
          </a:p>
          <a:p>
            <a:endParaRPr lang="en-US" dirty="0"/>
          </a:p>
          <a:p>
            <a:r>
              <a:rPr lang="en-US" dirty="0"/>
              <a:t>Lather, rinse, repeat for the rest of your development org.  This could have been a localized “you” problem, but exported mocks make it everyone’s problem.</a:t>
            </a:r>
          </a:p>
          <a:p>
            <a:endParaRPr lang="en-US" dirty="0"/>
          </a:p>
        </p:txBody>
      </p:sp>
      <p:sp>
        <p:nvSpPr>
          <p:cNvPr id="4" name="Slide Number Placeholder 3"/>
          <p:cNvSpPr>
            <a:spLocks noGrp="1"/>
          </p:cNvSpPr>
          <p:nvPr>
            <p:ph type="sldNum" sz="quarter" idx="5"/>
          </p:nvPr>
        </p:nvSpPr>
        <p:spPr/>
        <p:txBody>
          <a:bodyPr/>
          <a:lstStyle/>
          <a:p>
            <a:fld id="{B15BF0A0-F1CE-F048-8FED-6049956FD75B}" type="slidenum">
              <a:rPr lang="en-US" smtClean="0"/>
              <a:t>10</a:t>
            </a:fld>
            <a:endParaRPr lang="en-US"/>
          </a:p>
        </p:txBody>
      </p:sp>
    </p:spTree>
    <p:extLst>
      <p:ext uri="{BB962C8B-B14F-4D97-AF65-F5344CB8AC3E}">
        <p14:creationId xmlns:p14="http://schemas.microsoft.com/office/powerpoint/2010/main" val="338359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7823DE5-8EFF-E746-B0E8-7A969B61BD7F}" type="datetimeFigureOut">
              <a:rPr lang="en-US" smtClean="0"/>
              <a:t>7/10/24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141953095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3DE5-8EFF-E746-B0E8-7A969B61BD7F}" type="datetimeFigureOut">
              <a:rPr lang="en-US" smtClean="0"/>
              <a:t>7/10/24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2400865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3DE5-8EFF-E746-B0E8-7A969B61BD7F}" type="datetimeFigureOut">
              <a:rPr lang="en-US" smtClean="0"/>
              <a:t>7/10/24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68220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823DE5-8EFF-E746-B0E8-7A969B61BD7F}" type="datetimeFigureOut">
              <a:rPr lang="en-US" smtClean="0"/>
              <a:t>7/10/24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1154932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7823DE5-8EFF-E746-B0E8-7A969B61BD7F}" type="datetimeFigureOut">
              <a:rPr lang="en-US" smtClean="0"/>
              <a:t>7/10/24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16542538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7823DE5-8EFF-E746-B0E8-7A969B61BD7F}" type="datetimeFigureOut">
              <a:rPr lang="en-US" smtClean="0"/>
              <a:t>7/10/24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251155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7823DE5-8EFF-E746-B0E8-7A969B61BD7F}" type="datetimeFigureOut">
              <a:rPr lang="en-US" smtClean="0"/>
              <a:t>7/10/24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6DBF8B-346F-0C40-933E-03204C3A364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7117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823DE5-8EFF-E746-B0E8-7A969B61BD7F}" type="datetimeFigureOut">
              <a:rPr lang="en-US" smtClean="0"/>
              <a:t>7/10/24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3525538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823DE5-8EFF-E746-B0E8-7A969B61BD7F}" type="datetimeFigureOut">
              <a:rPr lang="en-US" smtClean="0"/>
              <a:t>7/10/24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61310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823DE5-8EFF-E746-B0E8-7A969B61BD7F}" type="datetimeFigureOut">
              <a:rPr lang="en-US" smtClean="0"/>
              <a:t>7/10/24</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35790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B7823DE5-8EFF-E746-B0E8-7A969B61BD7F}" type="datetimeFigureOut">
              <a:rPr lang="en-US" smtClean="0"/>
              <a:t>7/10/24</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CD6DBF8B-346F-0C40-933E-03204C3A3648}" type="slidenum">
              <a:rPr lang="en-US" smtClean="0"/>
              <a:t>‹#›</a:t>
            </a:fld>
            <a:endParaRPr lang="en-US"/>
          </a:p>
        </p:txBody>
      </p:sp>
    </p:spTree>
    <p:extLst>
      <p:ext uri="{BB962C8B-B14F-4D97-AF65-F5344CB8AC3E}">
        <p14:creationId xmlns:p14="http://schemas.microsoft.com/office/powerpoint/2010/main" val="3778856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7823DE5-8EFF-E746-B0E8-7A969B61BD7F}" type="datetimeFigureOut">
              <a:rPr lang="en-US" smtClean="0"/>
              <a:t>7/10/24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D6DBF8B-346F-0C40-933E-03204C3A3648}" type="slidenum">
              <a:rPr lang="en-US" smtClean="0"/>
              <a:t>‹#›</a:t>
            </a:fld>
            <a:endParaRPr lang="en-US"/>
          </a:p>
        </p:txBody>
      </p:sp>
    </p:spTree>
    <p:extLst>
      <p:ext uri="{BB962C8B-B14F-4D97-AF65-F5344CB8AC3E}">
        <p14:creationId xmlns:p14="http://schemas.microsoft.com/office/powerpoint/2010/main" val="2238578729"/>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B19F-E1ED-D776-1720-450947D69C22}"/>
              </a:ext>
            </a:extLst>
          </p:cNvPr>
          <p:cNvSpPr>
            <a:spLocks noGrp="1"/>
          </p:cNvSpPr>
          <p:nvPr>
            <p:ph type="ctrTitle"/>
          </p:nvPr>
        </p:nvSpPr>
        <p:spPr/>
        <p:txBody>
          <a:bodyPr>
            <a:normAutofit/>
          </a:bodyPr>
          <a:lstStyle/>
          <a:p>
            <a:r>
              <a:rPr lang="en-US" dirty="0"/>
              <a:t>How to Mock Your Coworkers</a:t>
            </a:r>
          </a:p>
        </p:txBody>
      </p:sp>
      <p:sp>
        <p:nvSpPr>
          <p:cNvPr id="3" name="Subtitle 2">
            <a:extLst>
              <a:ext uri="{FF2B5EF4-FFF2-40B4-BE49-F238E27FC236}">
                <a16:creationId xmlns:a16="http://schemas.microsoft.com/office/drawing/2014/main" id="{F8D79314-2F36-E21A-668C-78C98AFD9A8A}"/>
              </a:ext>
            </a:extLst>
          </p:cNvPr>
          <p:cNvSpPr>
            <a:spLocks noGrp="1"/>
          </p:cNvSpPr>
          <p:nvPr>
            <p:ph type="subTitle" idx="1"/>
          </p:nvPr>
        </p:nvSpPr>
        <p:spPr/>
        <p:txBody>
          <a:bodyPr/>
          <a:lstStyle/>
          <a:p>
            <a:r>
              <a:rPr lang="en-US" i="1" dirty="0"/>
              <a:t>while avoiding meetings with HR</a:t>
            </a:r>
          </a:p>
        </p:txBody>
      </p:sp>
    </p:spTree>
    <p:extLst>
      <p:ext uri="{BB962C8B-B14F-4D97-AF65-F5344CB8AC3E}">
        <p14:creationId xmlns:p14="http://schemas.microsoft.com/office/powerpoint/2010/main" val="1984660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4E09-C3F4-78F0-7CB0-F4807999D758}"/>
              </a:ext>
            </a:extLst>
          </p:cNvPr>
          <p:cNvSpPr>
            <a:spLocks noGrp="1"/>
          </p:cNvSpPr>
          <p:nvPr>
            <p:ph type="title"/>
          </p:nvPr>
        </p:nvSpPr>
        <p:spPr/>
        <p:txBody>
          <a:bodyPr/>
          <a:lstStyle/>
          <a:p>
            <a:r>
              <a:rPr lang="en-US" dirty="0"/>
              <a:t>Exported mocks (cont.)</a:t>
            </a:r>
          </a:p>
        </p:txBody>
      </p:sp>
      <p:pic>
        <p:nvPicPr>
          <p:cNvPr id="4" name="Picture 3">
            <a:extLst>
              <a:ext uri="{FF2B5EF4-FFF2-40B4-BE49-F238E27FC236}">
                <a16:creationId xmlns:a16="http://schemas.microsoft.com/office/drawing/2014/main" id="{63C22B2A-39C3-1CA1-DDFC-28EF526DBD80}"/>
              </a:ext>
            </a:extLst>
          </p:cNvPr>
          <p:cNvPicPr>
            <a:picLocks noChangeAspect="1"/>
          </p:cNvPicPr>
          <p:nvPr/>
        </p:nvPicPr>
        <p:blipFill>
          <a:blip r:embed="rId3"/>
          <a:stretch>
            <a:fillRect/>
          </a:stretch>
        </p:blipFill>
        <p:spPr>
          <a:xfrm>
            <a:off x="1273196" y="2857647"/>
            <a:ext cx="3505200" cy="850900"/>
          </a:xfrm>
          <a:prstGeom prst="rect">
            <a:avLst/>
          </a:prstGeom>
        </p:spPr>
      </p:pic>
      <p:pic>
        <p:nvPicPr>
          <p:cNvPr id="5" name="Picture 4">
            <a:extLst>
              <a:ext uri="{FF2B5EF4-FFF2-40B4-BE49-F238E27FC236}">
                <a16:creationId xmlns:a16="http://schemas.microsoft.com/office/drawing/2014/main" id="{CAC8CD38-2301-B955-51EE-2CD82643EB12}"/>
              </a:ext>
            </a:extLst>
          </p:cNvPr>
          <p:cNvPicPr>
            <a:picLocks noChangeAspect="1"/>
          </p:cNvPicPr>
          <p:nvPr/>
        </p:nvPicPr>
        <p:blipFill>
          <a:blip r:embed="rId4"/>
          <a:stretch>
            <a:fillRect/>
          </a:stretch>
        </p:blipFill>
        <p:spPr>
          <a:xfrm>
            <a:off x="3251368" y="4000353"/>
            <a:ext cx="7772400" cy="1122098"/>
          </a:xfrm>
          <a:prstGeom prst="rect">
            <a:avLst/>
          </a:prstGeom>
        </p:spPr>
      </p:pic>
      <p:pic>
        <p:nvPicPr>
          <p:cNvPr id="3" name="Picture 2">
            <a:extLst>
              <a:ext uri="{FF2B5EF4-FFF2-40B4-BE49-F238E27FC236}">
                <a16:creationId xmlns:a16="http://schemas.microsoft.com/office/drawing/2014/main" id="{1919411E-0D66-CB75-F4A7-37AE7E3F38DA}"/>
              </a:ext>
            </a:extLst>
          </p:cNvPr>
          <p:cNvPicPr>
            <a:picLocks noChangeAspect="1"/>
          </p:cNvPicPr>
          <p:nvPr/>
        </p:nvPicPr>
        <p:blipFill>
          <a:blip r:embed="rId5"/>
          <a:stretch>
            <a:fillRect/>
          </a:stretch>
        </p:blipFill>
        <p:spPr>
          <a:xfrm>
            <a:off x="1626352" y="716079"/>
            <a:ext cx="8939295" cy="5425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8089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6F65F-1D1B-303F-8674-A7BF9E9365E7}"/>
              </a:ext>
            </a:extLst>
          </p:cNvPr>
          <p:cNvSpPr>
            <a:spLocks noGrp="1"/>
          </p:cNvSpPr>
          <p:nvPr>
            <p:ph type="title"/>
          </p:nvPr>
        </p:nvSpPr>
        <p:spPr/>
        <p:txBody>
          <a:bodyPr/>
          <a:lstStyle/>
          <a:p>
            <a:r>
              <a:rPr lang="en-US" dirty="0"/>
              <a:t>A better way</a:t>
            </a:r>
          </a:p>
        </p:txBody>
      </p:sp>
      <p:sp>
        <p:nvSpPr>
          <p:cNvPr id="3" name="Content Placeholder 2">
            <a:extLst>
              <a:ext uri="{FF2B5EF4-FFF2-40B4-BE49-F238E27FC236}">
                <a16:creationId xmlns:a16="http://schemas.microsoft.com/office/drawing/2014/main" id="{33E74B1A-278B-FA0F-2E4C-715096460296}"/>
              </a:ext>
            </a:extLst>
          </p:cNvPr>
          <p:cNvSpPr>
            <a:spLocks noGrp="1"/>
          </p:cNvSpPr>
          <p:nvPr>
            <p:ph idx="1"/>
          </p:nvPr>
        </p:nvSpPr>
        <p:spPr>
          <a:xfrm>
            <a:off x="1962732" y="2557361"/>
            <a:ext cx="8266535" cy="3101983"/>
          </a:xfrm>
        </p:spPr>
        <p:txBody>
          <a:bodyPr>
            <a:normAutofit/>
          </a:bodyPr>
          <a:lstStyle/>
          <a:p>
            <a:r>
              <a:rPr lang="en-US" sz="2400" dirty="0"/>
              <a:t>Write (or generate) your mocks internal to your project</a:t>
            </a:r>
          </a:p>
          <a:p>
            <a:r>
              <a:rPr lang="en-US" sz="2400" dirty="0"/>
              <a:t>Mocks used in a single package should be in a file called </a:t>
            </a:r>
            <a:r>
              <a:rPr lang="en-US" sz="2000" dirty="0">
                <a:latin typeface="Consolas" panose="020B0609020204030204" pitchFamily="49" charset="0"/>
                <a:cs typeface="Consolas" panose="020B0609020204030204" pitchFamily="49" charset="0"/>
              </a:rPr>
              <a:t>[thing]_</a:t>
            </a:r>
            <a:r>
              <a:rPr lang="en-US" sz="2000" dirty="0" err="1">
                <a:latin typeface="Consolas" panose="020B0609020204030204" pitchFamily="49" charset="0"/>
                <a:cs typeface="Consolas" panose="020B0609020204030204" pitchFamily="49" charset="0"/>
              </a:rPr>
              <a:t>mock_test.go</a:t>
            </a:r>
            <a:r>
              <a:rPr lang="en-US" sz="2400" dirty="0"/>
              <a:t> in that package</a:t>
            </a:r>
          </a:p>
          <a:p>
            <a:pPr lvl="1"/>
            <a:r>
              <a:rPr lang="en-US" sz="2200" dirty="0"/>
              <a:t>Or in the same file as the tests if it’s a small, hand-written mock</a:t>
            </a:r>
          </a:p>
          <a:p>
            <a:r>
              <a:rPr lang="en-US" sz="2400" dirty="0"/>
              <a:t>Mocks needed by &gt;1 package should be in </a:t>
            </a:r>
            <a:r>
              <a:rPr lang="en-US" sz="2000" dirty="0">
                <a:latin typeface="Consolas" panose="020B0609020204030204" pitchFamily="49" charset="0"/>
                <a:cs typeface="Consolas" panose="020B0609020204030204" pitchFamily="49" charset="0"/>
              </a:rPr>
              <a:t>internal/mocks/[thing]_</a:t>
            </a:r>
            <a:r>
              <a:rPr lang="en-US" sz="2000" dirty="0" err="1">
                <a:latin typeface="Consolas" panose="020B0609020204030204" pitchFamily="49" charset="0"/>
                <a:cs typeface="Consolas" panose="020B0609020204030204" pitchFamily="49" charset="0"/>
              </a:rPr>
              <a:t>mock.go</a:t>
            </a:r>
            <a:endParaRPr lang="en-US" dirty="0">
              <a:latin typeface="Consolas" panose="020B0609020204030204" pitchFamily="49" charset="0"/>
              <a:cs typeface="Consolas" panose="020B0609020204030204" pitchFamily="49" charset="0"/>
            </a:endParaRPr>
          </a:p>
          <a:p>
            <a:pPr lvl="1"/>
            <a:r>
              <a:rPr lang="en-US" sz="2000" dirty="0">
                <a:cs typeface="Consolas" panose="020B0609020204030204" pitchFamily="49" charset="0"/>
              </a:rPr>
              <a:t>References to </a:t>
            </a:r>
            <a:r>
              <a:rPr lang="en-US" sz="2000" dirty="0">
                <a:latin typeface="Consolas" panose="020B0609020204030204" pitchFamily="49" charset="0"/>
                <a:cs typeface="Consolas" panose="020B0609020204030204" pitchFamily="49" charset="0"/>
              </a:rPr>
              <a:t>mocks.*</a:t>
            </a:r>
            <a:r>
              <a:rPr lang="en-US" sz="2000" dirty="0">
                <a:cs typeface="Consolas" panose="020B0609020204030204" pitchFamily="49" charset="0"/>
              </a:rPr>
              <a:t> should always be for types in that package</a:t>
            </a:r>
          </a:p>
        </p:txBody>
      </p:sp>
    </p:spTree>
    <p:extLst>
      <p:ext uri="{BB962C8B-B14F-4D97-AF65-F5344CB8AC3E}">
        <p14:creationId xmlns:p14="http://schemas.microsoft.com/office/powerpoint/2010/main" val="18089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6906-1BCC-9E50-271B-1D94AC239BC3}"/>
              </a:ext>
            </a:extLst>
          </p:cNvPr>
          <p:cNvSpPr>
            <a:spLocks noGrp="1"/>
          </p:cNvSpPr>
          <p:nvPr>
            <p:ph type="title"/>
          </p:nvPr>
        </p:nvSpPr>
        <p:spPr/>
        <p:txBody>
          <a:bodyPr/>
          <a:lstStyle/>
          <a:p>
            <a:r>
              <a:rPr lang="en-US" dirty="0"/>
              <a:t>If you generate code</a:t>
            </a:r>
          </a:p>
        </p:txBody>
      </p:sp>
      <p:sp>
        <p:nvSpPr>
          <p:cNvPr id="3" name="Content Placeholder 2">
            <a:extLst>
              <a:ext uri="{FF2B5EF4-FFF2-40B4-BE49-F238E27FC236}">
                <a16:creationId xmlns:a16="http://schemas.microsoft.com/office/drawing/2014/main" id="{ED7B90A6-1A8D-DBA7-436F-ABB826ADCDF4}"/>
              </a:ext>
            </a:extLst>
          </p:cNvPr>
          <p:cNvSpPr>
            <a:spLocks noGrp="1"/>
          </p:cNvSpPr>
          <p:nvPr>
            <p:ph idx="1"/>
          </p:nvPr>
        </p:nvSpPr>
        <p:spPr>
          <a:xfrm>
            <a:off x="2231136" y="2389592"/>
            <a:ext cx="7729728" cy="3101983"/>
          </a:xfrm>
        </p:spPr>
        <p:txBody>
          <a:bodyPr>
            <a:normAutofit lnSpcReduction="10000"/>
          </a:bodyPr>
          <a:lstStyle/>
          <a:p>
            <a:r>
              <a:rPr lang="en-US" sz="2400" dirty="0"/>
              <a:t>Install generators to </a:t>
            </a:r>
            <a:r>
              <a:rPr lang="en-US" sz="2000" dirty="0">
                <a:latin typeface="Consolas" panose="020B0609020204030204" pitchFamily="49" charset="0"/>
                <a:cs typeface="Consolas" panose="020B0609020204030204" pitchFamily="49" charset="0"/>
              </a:rPr>
              <a:t>$PROJECT_DIR/bin</a:t>
            </a:r>
            <a:r>
              <a:rPr lang="en-US" sz="2400" dirty="0"/>
              <a:t> or some other non-global folder</a:t>
            </a:r>
          </a:p>
          <a:p>
            <a:pPr lvl="1"/>
            <a:r>
              <a:rPr lang="en-US" sz="2000" dirty="0">
                <a:latin typeface="Consolas" panose="020B0609020204030204" pitchFamily="49" charset="0"/>
                <a:cs typeface="Consolas" panose="020B0609020204030204" pitchFamily="49" charset="0"/>
              </a:rPr>
              <a:t>$GOPATH</a:t>
            </a:r>
            <a:r>
              <a:rPr lang="en-US" sz="2200" dirty="0"/>
              <a:t> and </a:t>
            </a:r>
            <a:r>
              <a:rPr lang="en-US" sz="2000" dirty="0">
                <a:latin typeface="Consolas" panose="020B0609020204030204" pitchFamily="49" charset="0"/>
                <a:cs typeface="Consolas" panose="020B0609020204030204" pitchFamily="49" charset="0"/>
              </a:rPr>
              <a:t>$GOBIN</a:t>
            </a:r>
            <a:r>
              <a:rPr lang="en-US" sz="2200" dirty="0"/>
              <a:t> are typically machine-level settings</a:t>
            </a:r>
          </a:p>
          <a:p>
            <a:r>
              <a:rPr lang="en-US" sz="2400" dirty="0"/>
              <a:t>Be explicit</a:t>
            </a:r>
          </a:p>
          <a:p>
            <a:pPr lvl="1"/>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go:generate</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mockgen</a:t>
            </a:r>
            <a:r>
              <a:rPr lang="en-US" sz="1800" dirty="0">
                <a:latin typeface="Consolas" panose="020B0609020204030204" pitchFamily="49" charset="0"/>
                <a:cs typeface="Consolas" panose="020B0609020204030204" pitchFamily="49" charset="0"/>
              </a:rPr>
              <a:t> ....</a:t>
            </a:r>
            <a:endParaRPr lang="en-US" sz="2000" dirty="0">
              <a:latin typeface="Consolas" panose="020B0609020204030204" pitchFamily="49" charset="0"/>
              <a:cs typeface="Consolas" panose="020B0609020204030204" pitchFamily="49" charset="0"/>
            </a:endParaRPr>
          </a:p>
          <a:p>
            <a:pPr lvl="1"/>
            <a:r>
              <a:rPr lang="en-US" sz="2000" dirty="0"/>
              <a:t>A </a:t>
            </a:r>
            <a:r>
              <a:rPr lang="en-US" sz="1800" dirty="0">
                <a:latin typeface="Consolas" panose="020B0609020204030204" pitchFamily="49" charset="0"/>
                <a:cs typeface="Consolas" panose="020B0609020204030204" pitchFamily="49" charset="0"/>
              </a:rPr>
              <a:t>generate</a:t>
            </a:r>
            <a:r>
              <a:rPr lang="en-US" sz="2000" dirty="0"/>
              <a:t> target in a “build system” (Make, Mage, </a:t>
            </a:r>
            <a:r>
              <a:rPr lang="en-US" sz="2000" dirty="0" err="1"/>
              <a:t>Bazel</a:t>
            </a:r>
            <a:r>
              <a:rPr lang="en-US" sz="2000" dirty="0"/>
              <a:t>, etc.)</a:t>
            </a:r>
          </a:p>
          <a:p>
            <a:r>
              <a:rPr lang="en-US" sz="2400" dirty="0">
                <a:cs typeface="Consolas" panose="020B0609020204030204" pitchFamily="49" charset="0"/>
              </a:rPr>
              <a:t>Make sure it’s discoverable and repeatable</a:t>
            </a:r>
          </a:p>
        </p:txBody>
      </p:sp>
    </p:spTree>
    <p:extLst>
      <p:ext uri="{BB962C8B-B14F-4D97-AF65-F5344CB8AC3E}">
        <p14:creationId xmlns:p14="http://schemas.microsoft.com/office/powerpoint/2010/main" val="25528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ED3A-3879-8D90-30A1-97B861280FFC}"/>
              </a:ext>
            </a:extLst>
          </p:cNvPr>
          <p:cNvSpPr>
            <a:spLocks noGrp="1"/>
          </p:cNvSpPr>
          <p:nvPr>
            <p:ph type="title"/>
          </p:nvPr>
        </p:nvSpPr>
        <p:spPr>
          <a:xfrm>
            <a:off x="5355840" y="796117"/>
            <a:ext cx="5968186" cy="1188720"/>
          </a:xfrm>
          <a:solidFill>
            <a:schemeClr val="bg1">
              <a:alpha val="73000"/>
            </a:schemeClr>
          </a:solidFill>
        </p:spPr>
        <p:txBody>
          <a:bodyPr/>
          <a:lstStyle/>
          <a:p>
            <a:r>
              <a:rPr lang="en-US" dirty="0"/>
              <a:t>Wrap up</a:t>
            </a:r>
          </a:p>
        </p:txBody>
      </p:sp>
      <p:sp>
        <p:nvSpPr>
          <p:cNvPr id="3" name="Content Placeholder 2">
            <a:extLst>
              <a:ext uri="{FF2B5EF4-FFF2-40B4-BE49-F238E27FC236}">
                <a16:creationId xmlns:a16="http://schemas.microsoft.com/office/drawing/2014/main" id="{F342DE6C-A666-A5AE-B28B-7A5C1927BB04}"/>
              </a:ext>
            </a:extLst>
          </p:cNvPr>
          <p:cNvSpPr>
            <a:spLocks noGrp="1"/>
          </p:cNvSpPr>
          <p:nvPr>
            <p:ph idx="1"/>
          </p:nvPr>
        </p:nvSpPr>
        <p:spPr>
          <a:xfrm>
            <a:off x="5355840" y="2365540"/>
            <a:ext cx="6052319" cy="3101983"/>
          </a:xfrm>
          <a:solidFill>
            <a:schemeClr val="bg2">
              <a:alpha val="49981"/>
            </a:schemeClr>
          </a:solidFill>
        </p:spPr>
        <p:txBody>
          <a:bodyPr>
            <a:normAutofit fontScale="92500" lnSpcReduction="20000"/>
          </a:bodyPr>
          <a:lstStyle/>
          <a:p>
            <a:r>
              <a:rPr lang="en-US" sz="2200" dirty="0"/>
              <a:t>Mocks, generated or hand-written, can be quite useful</a:t>
            </a:r>
          </a:p>
          <a:p>
            <a:r>
              <a:rPr lang="en-US" sz="2200" dirty="0"/>
              <a:t>Things change and opinions differ, so don’t force your choices on all of your consumers</a:t>
            </a:r>
          </a:p>
          <a:p>
            <a:pPr lvl="1"/>
            <a:r>
              <a:rPr lang="en-US" sz="1900" dirty="0"/>
              <a:t>Use the features of Go to avoid “leaking” your mocks</a:t>
            </a:r>
          </a:p>
          <a:p>
            <a:r>
              <a:rPr lang="en-US" sz="2200" dirty="0"/>
              <a:t>If you generate code, make it easy for everyone to do it consistently</a:t>
            </a:r>
          </a:p>
          <a:p>
            <a:endParaRPr lang="en-US" dirty="0"/>
          </a:p>
          <a:p>
            <a:r>
              <a:rPr lang="en-US" sz="2200" dirty="0"/>
              <a:t>Don’t actually point and laugh at other Gophers.</a:t>
            </a:r>
            <a:br>
              <a:rPr lang="en-US" sz="2200" dirty="0"/>
            </a:br>
            <a:r>
              <a:rPr lang="en-US" sz="2200" dirty="0"/>
              <a:t>That’s not very nice.</a:t>
            </a:r>
            <a:r>
              <a:rPr lang="en-US" dirty="0"/>
              <a:t> 😉</a:t>
            </a:r>
          </a:p>
        </p:txBody>
      </p:sp>
      <p:pic>
        <p:nvPicPr>
          <p:cNvPr id="1026" name="Picture 2" descr="Gandalf | Sorcerers Wiki | Fandom">
            <a:extLst>
              <a:ext uri="{FF2B5EF4-FFF2-40B4-BE49-F238E27FC236}">
                <a16:creationId xmlns:a16="http://schemas.microsoft.com/office/drawing/2014/main" id="{28A26428-B81E-2266-569E-B42422757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68678">
            <a:off x="359883" y="935786"/>
            <a:ext cx="4294775" cy="4169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7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5D5C-7812-671F-0EBE-DF17A41A478E}"/>
              </a:ext>
            </a:extLst>
          </p:cNvPr>
          <p:cNvSpPr>
            <a:spLocks noGrp="1"/>
          </p:cNvSpPr>
          <p:nvPr>
            <p:ph type="title"/>
          </p:nvPr>
        </p:nvSpPr>
        <p:spPr>
          <a:xfrm>
            <a:off x="808523" y="1828714"/>
            <a:ext cx="4494998" cy="1134640"/>
          </a:xfrm>
        </p:spPr>
        <p:txBody>
          <a:bodyPr/>
          <a:lstStyle/>
          <a:p>
            <a:r>
              <a:rPr lang="en-US" dirty="0"/>
              <a:t>About me</a:t>
            </a:r>
          </a:p>
        </p:txBody>
      </p:sp>
      <p:pic>
        <p:nvPicPr>
          <p:cNvPr id="6" name="Picture Placeholder 5">
            <a:extLst>
              <a:ext uri="{FF2B5EF4-FFF2-40B4-BE49-F238E27FC236}">
                <a16:creationId xmlns:a16="http://schemas.microsoft.com/office/drawing/2014/main" id="{53189857-EE71-F1BF-1B37-8A6EE3FBE5AF}"/>
              </a:ext>
            </a:extLst>
          </p:cNvPr>
          <p:cNvPicPr>
            <a:picLocks noGrp="1" noChangeAspect="1"/>
          </p:cNvPicPr>
          <p:nvPr>
            <p:ph type="pic" idx="1"/>
          </p:nvPr>
        </p:nvPicPr>
        <p:blipFill>
          <a:blip r:embed="rId3"/>
          <a:srcRect t="18392" b="18392"/>
          <a:stretch>
            <a:fillRect/>
          </a:stretch>
        </p:blipFill>
        <p:spPr>
          <a:xfrm>
            <a:off x="6403649" y="504201"/>
            <a:ext cx="5326503" cy="59863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 Placeholder 3">
            <a:extLst>
              <a:ext uri="{FF2B5EF4-FFF2-40B4-BE49-F238E27FC236}">
                <a16:creationId xmlns:a16="http://schemas.microsoft.com/office/drawing/2014/main" id="{DA3859B9-1D8A-6302-ABE5-64468B484ECA}"/>
              </a:ext>
            </a:extLst>
          </p:cNvPr>
          <p:cNvSpPr>
            <a:spLocks noGrp="1"/>
          </p:cNvSpPr>
          <p:nvPr>
            <p:ph type="body" sz="half" idx="2"/>
          </p:nvPr>
        </p:nvSpPr>
        <p:spPr>
          <a:xfrm>
            <a:off x="635185" y="3479780"/>
            <a:ext cx="4841673" cy="2194037"/>
          </a:xfrm>
        </p:spPr>
        <p:txBody>
          <a:bodyPr>
            <a:normAutofit/>
          </a:bodyPr>
          <a:lstStyle/>
          <a:p>
            <a:r>
              <a:rPr lang="en-US" sz="2000" dirty="0"/>
              <a:t>Senior Engineer II – Cloud @ CrowdStrike</a:t>
            </a:r>
          </a:p>
          <a:p>
            <a:r>
              <a:rPr lang="en-US" sz="2000" dirty="0"/>
              <a:t>25+ years writing software</a:t>
            </a:r>
            <a:br>
              <a:rPr lang="en-US" sz="2000" dirty="0"/>
            </a:br>
            <a:r>
              <a:rPr lang="en-US" sz="2000" dirty="0"/>
              <a:t>almost 9 writing Go</a:t>
            </a:r>
          </a:p>
          <a:p>
            <a:r>
              <a:rPr lang="en-US" sz="2000" dirty="0"/>
              <a:t>@</a:t>
            </a:r>
            <a:r>
              <a:rPr lang="en-US" sz="2000" dirty="0" err="1"/>
              <a:t>dylanb</a:t>
            </a:r>
            <a:r>
              <a:rPr lang="en-US" sz="2000" dirty="0"/>
              <a:t> on Gophers Slack</a:t>
            </a:r>
          </a:p>
        </p:txBody>
      </p:sp>
    </p:spTree>
    <p:extLst>
      <p:ext uri="{BB962C8B-B14F-4D97-AF65-F5344CB8AC3E}">
        <p14:creationId xmlns:p14="http://schemas.microsoft.com/office/powerpoint/2010/main" val="348911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2D292-31B2-4C97-64DB-A08E57E3C2A5}"/>
              </a:ext>
            </a:extLst>
          </p:cNvPr>
          <p:cNvSpPr>
            <a:spLocks noGrp="1"/>
          </p:cNvSpPr>
          <p:nvPr>
            <p:ph type="title"/>
          </p:nvPr>
        </p:nvSpPr>
        <p:spPr/>
        <p:txBody>
          <a:bodyPr/>
          <a:lstStyle/>
          <a:p>
            <a:r>
              <a:rPr lang="en-US" dirty="0"/>
              <a:t>Let’s talk about mocking</a:t>
            </a:r>
          </a:p>
        </p:txBody>
      </p:sp>
      <p:pic>
        <p:nvPicPr>
          <p:cNvPr id="7" name="Content Placeholder 6">
            <a:extLst>
              <a:ext uri="{FF2B5EF4-FFF2-40B4-BE49-F238E27FC236}">
                <a16:creationId xmlns:a16="http://schemas.microsoft.com/office/drawing/2014/main" id="{7FA6E91A-1E23-8C5F-66AD-3A13E8A0A2A1}"/>
              </a:ext>
            </a:extLst>
          </p:cNvPr>
          <p:cNvPicPr>
            <a:picLocks noGrp="1" noChangeAspect="1"/>
          </p:cNvPicPr>
          <p:nvPr>
            <p:ph sz="half" idx="1"/>
          </p:nvPr>
        </p:nvPicPr>
        <p:blipFill>
          <a:blip r:embed="rId3"/>
          <a:srcRect/>
          <a:stretch/>
        </p:blipFill>
        <p:spPr>
          <a:xfrm rot="21385117">
            <a:off x="1057226" y="2560499"/>
            <a:ext cx="5038774" cy="3560587"/>
          </a:xfrm>
        </p:spPr>
      </p:pic>
      <p:pic>
        <p:nvPicPr>
          <p:cNvPr id="9" name="Content Placeholder 8">
            <a:extLst>
              <a:ext uri="{FF2B5EF4-FFF2-40B4-BE49-F238E27FC236}">
                <a16:creationId xmlns:a16="http://schemas.microsoft.com/office/drawing/2014/main" id="{9A01DF2D-836B-B19C-44FB-D57377C53813}"/>
              </a:ext>
            </a:extLst>
          </p:cNvPr>
          <p:cNvPicPr>
            <a:picLocks noGrp="1" noChangeAspect="1"/>
          </p:cNvPicPr>
          <p:nvPr>
            <p:ph sz="half" idx="2"/>
          </p:nvPr>
        </p:nvPicPr>
        <p:blipFill>
          <a:blip r:embed="rId4"/>
          <a:stretch>
            <a:fillRect/>
          </a:stretch>
        </p:blipFill>
        <p:spPr>
          <a:xfrm rot="405597">
            <a:off x="6753835" y="3293967"/>
            <a:ext cx="4079309" cy="3101975"/>
          </a:xfrm>
        </p:spPr>
      </p:pic>
    </p:spTree>
    <p:extLst>
      <p:ext uri="{BB962C8B-B14F-4D97-AF65-F5344CB8AC3E}">
        <p14:creationId xmlns:p14="http://schemas.microsoft.com/office/powerpoint/2010/main" val="623823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79262C-6715-7B23-107C-9CD63EECBC01}"/>
              </a:ext>
            </a:extLst>
          </p:cNvPr>
          <p:cNvSpPr>
            <a:spLocks noGrp="1"/>
          </p:cNvSpPr>
          <p:nvPr>
            <p:ph type="title"/>
          </p:nvPr>
        </p:nvSpPr>
        <p:spPr/>
        <p:txBody>
          <a:bodyPr/>
          <a:lstStyle/>
          <a:p>
            <a:r>
              <a:rPr lang="en-US" dirty="0"/>
              <a:t>No, really</a:t>
            </a:r>
            <a:br>
              <a:rPr lang="en-US" dirty="0"/>
            </a:br>
            <a:r>
              <a:rPr lang="en-US" dirty="0"/>
              <a:t>Let’s talk about mocking</a:t>
            </a:r>
          </a:p>
        </p:txBody>
      </p:sp>
      <p:sp>
        <p:nvSpPr>
          <p:cNvPr id="6" name="Content Placeholder 5">
            <a:extLst>
              <a:ext uri="{FF2B5EF4-FFF2-40B4-BE49-F238E27FC236}">
                <a16:creationId xmlns:a16="http://schemas.microsoft.com/office/drawing/2014/main" id="{11C2D92A-06F3-343B-F073-8B7926F5F7F4}"/>
              </a:ext>
            </a:extLst>
          </p:cNvPr>
          <p:cNvSpPr>
            <a:spLocks noGrp="1"/>
          </p:cNvSpPr>
          <p:nvPr>
            <p:ph idx="1"/>
          </p:nvPr>
        </p:nvSpPr>
        <p:spPr/>
        <p:txBody>
          <a:bodyPr>
            <a:normAutofit/>
          </a:bodyPr>
          <a:lstStyle/>
          <a:p>
            <a:r>
              <a:rPr lang="en-US" sz="2400" dirty="0"/>
              <a:t>A </a:t>
            </a:r>
            <a:r>
              <a:rPr lang="en-US" sz="2400" i="1" dirty="0"/>
              <a:t>mock</a:t>
            </a:r>
            <a:r>
              <a:rPr lang="en-US" sz="2400" dirty="0"/>
              <a:t> is an implementation of some behavior that imitates the real one in limited ways</a:t>
            </a:r>
          </a:p>
          <a:p>
            <a:r>
              <a:rPr lang="en-US" sz="2400" dirty="0"/>
              <a:t>A programmer might use a mock as a </a:t>
            </a:r>
            <a:r>
              <a:rPr lang="en-US" sz="2400" i="1" dirty="0"/>
              <a:t>test double</a:t>
            </a:r>
            <a:r>
              <a:rPr lang="en-US" sz="2400" dirty="0"/>
              <a:t> for software testing</a:t>
            </a:r>
          </a:p>
          <a:p>
            <a:r>
              <a:rPr lang="en-US" sz="2400" dirty="0"/>
              <a:t>Mocks satisfy the same interfaces as the real implementations they mimic, allowing a client to remain unaware of whether it is using the real thing or a mock</a:t>
            </a:r>
          </a:p>
        </p:txBody>
      </p:sp>
    </p:spTree>
    <p:extLst>
      <p:ext uri="{BB962C8B-B14F-4D97-AF65-F5344CB8AC3E}">
        <p14:creationId xmlns:p14="http://schemas.microsoft.com/office/powerpoint/2010/main" val="3351941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35D1-A023-2178-7D86-8E1300FFB7C8}"/>
              </a:ext>
            </a:extLst>
          </p:cNvPr>
          <p:cNvSpPr>
            <a:spLocks noGrp="1"/>
          </p:cNvSpPr>
          <p:nvPr>
            <p:ph type="title"/>
          </p:nvPr>
        </p:nvSpPr>
        <p:spPr/>
        <p:txBody>
          <a:bodyPr/>
          <a:lstStyle/>
          <a:p>
            <a:r>
              <a:rPr lang="en-US" dirty="0"/>
              <a:t>More about mocking</a:t>
            </a:r>
          </a:p>
        </p:txBody>
      </p:sp>
      <p:sp>
        <p:nvSpPr>
          <p:cNvPr id="3" name="Content Placeholder 2">
            <a:extLst>
              <a:ext uri="{FF2B5EF4-FFF2-40B4-BE49-F238E27FC236}">
                <a16:creationId xmlns:a16="http://schemas.microsoft.com/office/drawing/2014/main" id="{10109969-46FD-E2D2-6057-D5EA5438AF37}"/>
              </a:ext>
            </a:extLst>
          </p:cNvPr>
          <p:cNvSpPr>
            <a:spLocks noGrp="1"/>
          </p:cNvSpPr>
          <p:nvPr>
            <p:ph idx="1"/>
          </p:nvPr>
        </p:nvSpPr>
        <p:spPr>
          <a:xfrm>
            <a:off x="3911936" y="2638044"/>
            <a:ext cx="6048928" cy="3101983"/>
          </a:xfrm>
        </p:spPr>
        <p:txBody>
          <a:bodyPr>
            <a:normAutofit lnSpcReduction="10000"/>
          </a:bodyPr>
          <a:lstStyle/>
          <a:p>
            <a:r>
              <a:rPr lang="en-US" sz="2800" dirty="0"/>
              <a:t>Using mocks can really shorten the testing feedback loop</a:t>
            </a:r>
          </a:p>
          <a:p>
            <a:pPr lvl="1"/>
            <a:r>
              <a:rPr lang="en-US" sz="2400" dirty="0"/>
              <a:t>Mocks can be configured local to a test to simulate any scenario</a:t>
            </a:r>
          </a:p>
          <a:p>
            <a:pPr lvl="1"/>
            <a:r>
              <a:rPr lang="en-US" sz="2400" dirty="0"/>
              <a:t>No need to have a DBMS running</a:t>
            </a:r>
          </a:p>
          <a:p>
            <a:pPr lvl="1"/>
            <a:r>
              <a:rPr lang="en-US" sz="2400" dirty="0"/>
              <a:t>No pre- and post-test scripts for setting up and tearing down data</a:t>
            </a:r>
          </a:p>
        </p:txBody>
      </p:sp>
      <p:pic>
        <p:nvPicPr>
          <p:cNvPr id="5" name="Picture 4">
            <a:extLst>
              <a:ext uri="{FF2B5EF4-FFF2-40B4-BE49-F238E27FC236}">
                <a16:creationId xmlns:a16="http://schemas.microsoft.com/office/drawing/2014/main" id="{31962734-69A9-FFAB-D389-4D26B514EAC2}"/>
              </a:ext>
            </a:extLst>
          </p:cNvPr>
          <p:cNvPicPr>
            <a:picLocks noChangeAspect="1"/>
          </p:cNvPicPr>
          <p:nvPr/>
        </p:nvPicPr>
        <p:blipFill>
          <a:blip r:embed="rId3"/>
          <a:stretch>
            <a:fillRect/>
          </a:stretch>
        </p:blipFill>
        <p:spPr>
          <a:xfrm>
            <a:off x="323276" y="2605101"/>
            <a:ext cx="3538095" cy="3288207"/>
          </a:xfrm>
          <a:prstGeom prst="rect">
            <a:avLst/>
          </a:prstGeom>
        </p:spPr>
      </p:pic>
    </p:spTree>
    <p:extLst>
      <p:ext uri="{BB962C8B-B14F-4D97-AF65-F5344CB8AC3E}">
        <p14:creationId xmlns:p14="http://schemas.microsoft.com/office/powerpoint/2010/main" val="191040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A8445422-9EDA-AD53-6C02-52A62D23C355}"/>
              </a:ext>
            </a:extLst>
          </p:cNvPr>
          <p:cNvPicPr>
            <a:picLocks noGrp="1" noChangeAspect="1"/>
          </p:cNvPicPr>
          <p:nvPr>
            <p:ph idx="1"/>
          </p:nvPr>
        </p:nvPicPr>
        <p:blipFill>
          <a:blip r:embed="rId3"/>
          <a:stretch>
            <a:fillRect/>
          </a:stretch>
        </p:blipFill>
        <p:spPr>
          <a:xfrm>
            <a:off x="1862137" y="1396746"/>
            <a:ext cx="8467726" cy="40645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2232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1F95-D88A-DBE7-8612-9BA4FD29E58C}"/>
              </a:ext>
            </a:extLst>
          </p:cNvPr>
          <p:cNvSpPr>
            <a:spLocks noGrp="1"/>
          </p:cNvSpPr>
          <p:nvPr>
            <p:ph type="title"/>
          </p:nvPr>
        </p:nvSpPr>
        <p:spPr/>
        <p:txBody>
          <a:bodyPr/>
          <a:lstStyle/>
          <a:p>
            <a:r>
              <a:rPr lang="en-US" dirty="0"/>
              <a:t>Opinions vary</a:t>
            </a:r>
          </a:p>
        </p:txBody>
      </p:sp>
      <p:sp>
        <p:nvSpPr>
          <p:cNvPr id="3" name="Content Placeholder 2">
            <a:extLst>
              <a:ext uri="{FF2B5EF4-FFF2-40B4-BE49-F238E27FC236}">
                <a16:creationId xmlns:a16="http://schemas.microsoft.com/office/drawing/2014/main" id="{4FF16955-7C23-A18B-D9D0-D986C2858770}"/>
              </a:ext>
            </a:extLst>
          </p:cNvPr>
          <p:cNvSpPr>
            <a:spLocks noGrp="1"/>
          </p:cNvSpPr>
          <p:nvPr>
            <p:ph idx="1"/>
          </p:nvPr>
        </p:nvSpPr>
        <p:spPr>
          <a:xfrm>
            <a:off x="3653886" y="2459377"/>
            <a:ext cx="4884228" cy="3101983"/>
          </a:xfrm>
        </p:spPr>
        <p:txBody>
          <a:bodyPr>
            <a:normAutofit fontScale="92500" lnSpcReduction="10000"/>
          </a:bodyPr>
          <a:lstStyle/>
          <a:p>
            <a:r>
              <a:rPr lang="en-US" sz="2400" dirty="0"/>
              <a:t>Some projects use one of the mocking frameworks like:</a:t>
            </a:r>
          </a:p>
          <a:p>
            <a:pPr lvl="1"/>
            <a:r>
              <a:rPr lang="en-US" sz="1900" dirty="0" err="1"/>
              <a:t>github.com</a:t>
            </a:r>
            <a:r>
              <a:rPr lang="en-US" sz="1900" dirty="0"/>
              <a:t>/</a:t>
            </a:r>
            <a:r>
              <a:rPr lang="en-US" sz="1900" dirty="0" err="1"/>
              <a:t>matryer</a:t>
            </a:r>
            <a:r>
              <a:rPr lang="en-US" sz="1900" dirty="0"/>
              <a:t>/</a:t>
            </a:r>
            <a:r>
              <a:rPr lang="en-US" sz="1900" dirty="0" err="1"/>
              <a:t>moq</a:t>
            </a:r>
            <a:endParaRPr lang="en-US" sz="1900" dirty="0"/>
          </a:p>
          <a:p>
            <a:pPr lvl="1"/>
            <a:r>
              <a:rPr lang="en-US" sz="1900" dirty="0" err="1"/>
              <a:t>github.com</a:t>
            </a:r>
            <a:r>
              <a:rPr lang="en-US" sz="1900" dirty="0"/>
              <a:t>/</a:t>
            </a:r>
            <a:r>
              <a:rPr lang="en-US" sz="1900" dirty="0" err="1"/>
              <a:t>stretchr</a:t>
            </a:r>
            <a:r>
              <a:rPr lang="en-US" sz="1900" dirty="0"/>
              <a:t>/testify/mock</a:t>
            </a:r>
          </a:p>
          <a:p>
            <a:pPr lvl="1"/>
            <a:r>
              <a:rPr lang="en-US" sz="1900" dirty="0" err="1"/>
              <a:t>github.com</a:t>
            </a:r>
            <a:r>
              <a:rPr lang="en-US" sz="1900" dirty="0"/>
              <a:t>/</a:t>
            </a:r>
            <a:r>
              <a:rPr lang="en-US" sz="1900" dirty="0" err="1"/>
              <a:t>golang</a:t>
            </a:r>
            <a:r>
              <a:rPr lang="en-US" sz="1900" dirty="0"/>
              <a:t>/mock</a:t>
            </a:r>
          </a:p>
          <a:p>
            <a:pPr lvl="1"/>
            <a:r>
              <a:rPr lang="en-US" sz="1900" dirty="0" err="1"/>
              <a:t>go.uber.org</a:t>
            </a:r>
            <a:r>
              <a:rPr lang="en-US" sz="1900" dirty="0"/>
              <a:t>/mock</a:t>
            </a:r>
          </a:p>
          <a:p>
            <a:r>
              <a:rPr lang="en-US" sz="2400" dirty="0"/>
              <a:t>Others hand-write mocks</a:t>
            </a:r>
          </a:p>
          <a:p>
            <a:r>
              <a:rPr lang="en-US" sz="2400" dirty="0"/>
              <a:t>Still others don’t mock at all</a:t>
            </a:r>
          </a:p>
        </p:txBody>
      </p:sp>
      <p:pic>
        <p:nvPicPr>
          <p:cNvPr id="4" name="Picture 3">
            <a:extLst>
              <a:ext uri="{FF2B5EF4-FFF2-40B4-BE49-F238E27FC236}">
                <a16:creationId xmlns:a16="http://schemas.microsoft.com/office/drawing/2014/main" id="{DF3D0563-642C-1AFD-AE24-CB031847D997}"/>
              </a:ext>
            </a:extLst>
          </p:cNvPr>
          <p:cNvPicPr>
            <a:picLocks noChangeAspect="1"/>
          </p:cNvPicPr>
          <p:nvPr/>
        </p:nvPicPr>
        <p:blipFill>
          <a:blip r:embed="rId3"/>
          <a:stretch>
            <a:fillRect/>
          </a:stretch>
        </p:blipFill>
        <p:spPr>
          <a:xfrm flipH="1">
            <a:off x="8713168" y="2484544"/>
            <a:ext cx="2725561" cy="2770426"/>
          </a:xfrm>
          <a:prstGeom prst="rect">
            <a:avLst/>
          </a:prstGeom>
        </p:spPr>
      </p:pic>
      <p:pic>
        <p:nvPicPr>
          <p:cNvPr id="5" name="Picture 4">
            <a:extLst>
              <a:ext uri="{FF2B5EF4-FFF2-40B4-BE49-F238E27FC236}">
                <a16:creationId xmlns:a16="http://schemas.microsoft.com/office/drawing/2014/main" id="{086AC7E4-4B52-C712-230B-C3EB54B29ED4}"/>
              </a:ext>
            </a:extLst>
          </p:cNvPr>
          <p:cNvPicPr>
            <a:picLocks noChangeAspect="1"/>
          </p:cNvPicPr>
          <p:nvPr/>
        </p:nvPicPr>
        <p:blipFill>
          <a:blip r:embed="rId4"/>
          <a:stretch>
            <a:fillRect/>
          </a:stretch>
        </p:blipFill>
        <p:spPr>
          <a:xfrm>
            <a:off x="595490" y="2484544"/>
            <a:ext cx="2804913" cy="2770426"/>
          </a:xfrm>
          <a:prstGeom prst="rect">
            <a:avLst/>
          </a:prstGeom>
        </p:spPr>
      </p:pic>
      <p:pic>
        <p:nvPicPr>
          <p:cNvPr id="6" name="Picture 5">
            <a:extLst>
              <a:ext uri="{FF2B5EF4-FFF2-40B4-BE49-F238E27FC236}">
                <a16:creationId xmlns:a16="http://schemas.microsoft.com/office/drawing/2014/main" id="{D842C72D-1811-B900-F575-14A27F2EC335}"/>
              </a:ext>
            </a:extLst>
          </p:cNvPr>
          <p:cNvPicPr>
            <a:picLocks noChangeAspect="1"/>
          </p:cNvPicPr>
          <p:nvPr/>
        </p:nvPicPr>
        <p:blipFill>
          <a:blip r:embed="rId5"/>
          <a:stretch>
            <a:fillRect/>
          </a:stretch>
        </p:blipFill>
        <p:spPr>
          <a:xfrm>
            <a:off x="595490" y="439627"/>
            <a:ext cx="10843239" cy="5969371"/>
          </a:xfrm>
          <a:prstGeom prst="rect">
            <a:avLst/>
          </a:prstGeom>
        </p:spPr>
      </p:pic>
    </p:spTree>
    <p:extLst>
      <p:ext uri="{BB962C8B-B14F-4D97-AF65-F5344CB8AC3E}">
        <p14:creationId xmlns:p14="http://schemas.microsoft.com/office/powerpoint/2010/main" val="361346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748"/>
            <a:lum/>
          </a:blip>
          <a:srcRect/>
          <a:stretch>
            <a:fillRect l="5000" t="5000" r="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FEAD-FE0E-292F-021E-0135B0273524}"/>
              </a:ext>
            </a:extLst>
          </p:cNvPr>
          <p:cNvSpPr>
            <a:spLocks noGrp="1"/>
          </p:cNvSpPr>
          <p:nvPr>
            <p:ph type="title"/>
          </p:nvPr>
        </p:nvSpPr>
        <p:spPr/>
        <p:txBody>
          <a:bodyPr/>
          <a:lstStyle/>
          <a:p>
            <a:r>
              <a:rPr lang="en-US" dirty="0"/>
              <a:t>You know what they say about opinions, though</a:t>
            </a:r>
          </a:p>
        </p:txBody>
      </p:sp>
      <p:sp>
        <p:nvSpPr>
          <p:cNvPr id="3" name="Content Placeholder 2">
            <a:extLst>
              <a:ext uri="{FF2B5EF4-FFF2-40B4-BE49-F238E27FC236}">
                <a16:creationId xmlns:a16="http://schemas.microsoft.com/office/drawing/2014/main" id="{457D7BC4-4CD0-BEF3-8BE9-29EB667B23C8}"/>
              </a:ext>
            </a:extLst>
          </p:cNvPr>
          <p:cNvSpPr>
            <a:spLocks noGrp="1"/>
          </p:cNvSpPr>
          <p:nvPr>
            <p:ph idx="1"/>
          </p:nvPr>
        </p:nvSpPr>
        <p:spPr>
          <a:xfrm>
            <a:off x="2986744" y="2497680"/>
            <a:ext cx="6218511" cy="2709587"/>
          </a:xfrm>
          <a:solidFill>
            <a:schemeClr val="bg1">
              <a:alpha val="67933"/>
            </a:schemeClr>
          </a:solidFill>
        </p:spPr>
        <p:txBody>
          <a:bodyPr>
            <a:normAutofit/>
          </a:bodyPr>
          <a:lstStyle/>
          <a:p>
            <a:r>
              <a:rPr lang="en-US" sz="2400" dirty="0"/>
              <a:t>Any/All of these are valid depending on your circumstances</a:t>
            </a:r>
          </a:p>
          <a:p>
            <a:r>
              <a:rPr lang="en-US" sz="2400" dirty="0"/>
              <a:t>Everyone else won’t make the same choices you make</a:t>
            </a:r>
          </a:p>
          <a:p>
            <a:r>
              <a:rPr lang="en-US" sz="2400" dirty="0"/>
              <a:t>Exporting your mocks for others to use makes their tests harder to write and maintain</a:t>
            </a:r>
          </a:p>
        </p:txBody>
      </p:sp>
    </p:spTree>
    <p:extLst>
      <p:ext uri="{BB962C8B-B14F-4D97-AF65-F5344CB8AC3E}">
        <p14:creationId xmlns:p14="http://schemas.microsoft.com/office/powerpoint/2010/main" val="359092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4C4F-F9FA-92E2-046C-DBFF52705838}"/>
              </a:ext>
            </a:extLst>
          </p:cNvPr>
          <p:cNvSpPr>
            <a:spLocks noGrp="1"/>
          </p:cNvSpPr>
          <p:nvPr>
            <p:ph type="title"/>
          </p:nvPr>
        </p:nvSpPr>
        <p:spPr/>
        <p:txBody>
          <a:bodyPr/>
          <a:lstStyle/>
          <a:p>
            <a:r>
              <a:rPr lang="en-US" dirty="0"/>
              <a:t>exported </a:t>
            </a:r>
            <a:r>
              <a:rPr lang="en-US" dirty="0" err="1"/>
              <a:t>mocKs</a:t>
            </a:r>
            <a:endParaRPr lang="en-US" dirty="0"/>
          </a:p>
        </p:txBody>
      </p:sp>
      <p:sp>
        <p:nvSpPr>
          <p:cNvPr id="3" name="Content Placeholder 2">
            <a:extLst>
              <a:ext uri="{FF2B5EF4-FFF2-40B4-BE49-F238E27FC236}">
                <a16:creationId xmlns:a16="http://schemas.microsoft.com/office/drawing/2014/main" id="{7D8DEFF6-0C1A-5786-A87B-B7E10CF64783}"/>
              </a:ext>
            </a:extLst>
          </p:cNvPr>
          <p:cNvSpPr>
            <a:spLocks noGrp="1"/>
          </p:cNvSpPr>
          <p:nvPr>
            <p:ph idx="1"/>
          </p:nvPr>
        </p:nvSpPr>
        <p:spPr/>
        <p:txBody>
          <a:bodyPr>
            <a:normAutofit/>
          </a:bodyPr>
          <a:lstStyle/>
          <a:p>
            <a:r>
              <a:rPr lang="en-US" sz="2800" dirty="0"/>
              <a:t>Tacitly encourage pre-declaring exported interfaces</a:t>
            </a:r>
          </a:p>
          <a:p>
            <a:pPr lvl="1"/>
            <a:r>
              <a:rPr lang="en-US" sz="2400" dirty="0"/>
              <a:t>Gotta have something to mock after all</a:t>
            </a:r>
          </a:p>
          <a:p>
            <a:r>
              <a:rPr lang="en-US" sz="2800" dirty="0"/>
              <a:t>Go interfaces are meant to be consumer-defined</a:t>
            </a:r>
          </a:p>
        </p:txBody>
      </p:sp>
      <p:pic>
        <p:nvPicPr>
          <p:cNvPr id="5" name="Picture 4">
            <a:extLst>
              <a:ext uri="{FF2B5EF4-FFF2-40B4-BE49-F238E27FC236}">
                <a16:creationId xmlns:a16="http://schemas.microsoft.com/office/drawing/2014/main" id="{08904531-4B89-2FB8-EF49-89D7CEFE3DA3}"/>
              </a:ext>
            </a:extLst>
          </p:cNvPr>
          <p:cNvPicPr>
            <a:picLocks noChangeAspect="1"/>
          </p:cNvPicPr>
          <p:nvPr/>
        </p:nvPicPr>
        <p:blipFill>
          <a:blip r:embed="rId3"/>
          <a:stretch>
            <a:fillRect/>
          </a:stretch>
        </p:blipFill>
        <p:spPr>
          <a:xfrm>
            <a:off x="3320716" y="641060"/>
            <a:ext cx="5771491" cy="5569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831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{626D5792-126D-7D41-83BB-8FD5FC841EA5}tf10001120</Template>
  <TotalTime>3068</TotalTime>
  <Words>1704</Words>
  <Application>Microsoft Macintosh PowerPoint</Application>
  <PresentationFormat>Widescreen</PresentationFormat>
  <Paragraphs>159</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Consolas</vt:lpstr>
      <vt:lpstr>Gill Sans MT</vt:lpstr>
      <vt:lpstr>Parcel</vt:lpstr>
      <vt:lpstr>How to Mock Your Coworkers</vt:lpstr>
      <vt:lpstr>About me</vt:lpstr>
      <vt:lpstr>Let’s talk about mocking</vt:lpstr>
      <vt:lpstr>No, really Let’s talk about mocking</vt:lpstr>
      <vt:lpstr>More about mocking</vt:lpstr>
      <vt:lpstr>PowerPoint Presentation</vt:lpstr>
      <vt:lpstr>Opinions vary</vt:lpstr>
      <vt:lpstr>You know what they say about opinions, though</vt:lpstr>
      <vt:lpstr>exported mocKs</vt:lpstr>
      <vt:lpstr>Exported mocks (cont.)</vt:lpstr>
      <vt:lpstr>A better way</vt:lpstr>
      <vt:lpstr>If you generate code</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Dylan Bourque</dc:creator>
  <cp:lastModifiedBy>Dylan Bourque</cp:lastModifiedBy>
  <cp:revision>13</cp:revision>
  <dcterms:created xsi:type="dcterms:W3CDTF">2024-05-23T19:40:44Z</dcterms:created>
  <dcterms:modified xsi:type="dcterms:W3CDTF">2024-07-11T18:36:53Z</dcterms:modified>
</cp:coreProperties>
</file>